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customXml/itemProps4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46"/>
  </p:notesMasterIdLst>
  <p:handoutMasterIdLst>
    <p:handoutMasterId r:id="rId47"/>
  </p:handoutMasterIdLst>
  <p:sldIdLst>
    <p:sldId id="256" r:id="rId6"/>
    <p:sldId id="258" r:id="rId7"/>
    <p:sldId id="260" r:id="rId8"/>
    <p:sldId id="259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  <a:srgbClr val="CC0000"/>
    <a:srgbClr val="FF3300"/>
    <a:srgbClr val="E9E400"/>
    <a:srgbClr val="FFD47D"/>
    <a:srgbClr val="669900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1" autoAdjust="0"/>
    <p:restoredTop sz="77497" autoAdjust="0"/>
  </p:normalViewPr>
  <p:slideViewPr>
    <p:cSldViewPr>
      <p:cViewPr varScale="1">
        <p:scale>
          <a:sx n="111" d="100"/>
          <a:sy n="111" d="100"/>
        </p:scale>
        <p:origin x="-978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68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customXml" Target="../customXml/item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896D8AB2-C837-C9FF-7362-60ED8BCB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AA4D86E6-D39D-E6A4-A7BA-11544DD5A58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066CAADB-0CC1-F488-D337-2C20FDB371D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5">
            <a:extLst>
              <a:ext uri="{FF2B5EF4-FFF2-40B4-BE49-F238E27FC236}">
                <a16:creationId xmlns:a16="http://schemas.microsoft.com/office/drawing/2014/main" id="{0D572644-FB38-A7F9-1C00-44B0B9EB910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ffectLst/>
              </a:defRPr>
            </a:lvl1pPr>
          </a:lstStyle>
          <a:p>
            <a:fld id="{7A8741CD-9F07-4CAE-9405-F235634BDEE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CB0D227A-139A-DA4A-58AE-69C2A91133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8F3643C-7FD0-6620-51BC-E6935614371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6" name="Rectangle 4">
            <a:extLst>
              <a:ext uri="{FF2B5EF4-FFF2-40B4-BE49-F238E27FC236}">
                <a16:creationId xmlns:a16="http://schemas.microsoft.com/office/drawing/2014/main" id="{962E5380-6C4C-57D1-5F5C-40BFE4A4C816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81100" y="698500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6C6EDCAB-7B31-9631-CE55-071AA3832EB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6425"/>
            <a:ext cx="51435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DF2EBCEC-B25D-5BE8-E1E1-F768E1A1536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7F4B4B92-8C8E-6ECC-B5B2-7D0F652DC7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ffectLst/>
              </a:defRPr>
            </a:lvl1pPr>
          </a:lstStyle>
          <a:p>
            <a:fld id="{8389D331-BA5C-4A88-BC1A-E87E0297612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0">
            <a:extLst>
              <a:ext uri="{FF2B5EF4-FFF2-40B4-BE49-F238E27FC236}">
                <a16:creationId xmlns:a16="http://schemas.microsoft.com/office/drawing/2014/main" id="{21AFF1B5-C8DE-101A-1362-C5E9E5CD2184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76400" y="0"/>
          <a:ext cx="6337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3" name="Photo Editor Photo" r:id="rId3" imgW="19476190" imgH="19666667" progId="MSPhotoEd.3">
                  <p:embed/>
                </p:oleObj>
              </mc:Choice>
              <mc:Fallback>
                <p:oleObj name="Photo Editor Photo" r:id="rId3" imgW="19476190" imgH="19666667" progId="MSPhotoEd.3">
                  <p:embed/>
                  <p:pic>
                    <p:nvPicPr>
                      <p:cNvPr id="2050" name="Object 40">
                        <a:extLst>
                          <a:ext uri="{FF2B5EF4-FFF2-40B4-BE49-F238E27FC236}">
                            <a16:creationId xmlns:a16="http://schemas.microsoft.com/office/drawing/2014/main" id="{60108788-EBF5-95A1-60BE-D0C22A034A4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82000" contrast="-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6337300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7">
            <a:extLst>
              <a:ext uri="{FF2B5EF4-FFF2-40B4-BE49-F238E27FC236}">
                <a16:creationId xmlns:a16="http://schemas.microsoft.com/office/drawing/2014/main" id="{8A2819C4-0790-FA79-A80F-1EA01FDE357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2E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effectLst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9583D0-417D-8B0D-E132-4341AD66EABD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8200" y="6096000"/>
            <a:ext cx="830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altLang="en-US" b="1" i="1" dirty="0">
                <a:solidFill>
                  <a:srgbClr val="808000"/>
                </a:solidFill>
                <a:effectLst/>
                <a:latin typeface="Arial" charset="0"/>
              </a:rPr>
              <a:t>Marine Corps Martial Arts Program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2819400"/>
          </a:xfrm>
          <a:prstGeom prst="rect">
            <a:avLst/>
          </a:prstGeom>
          <a:effectLst/>
        </p:spPr>
        <p:txBody>
          <a:bodyPr/>
          <a:lstStyle>
            <a:lvl1pPr>
              <a:defRPr b="1" baseline="0">
                <a:solidFill>
                  <a:srgbClr val="808000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619500" y="3048000"/>
            <a:ext cx="2743200" cy="7620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3600" b="1">
                <a:solidFill>
                  <a:srgbClr val="808000"/>
                </a:solidFill>
                <a:effectLst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77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09800" y="3048000"/>
            <a:ext cx="5562600" cy="7620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3600" b="1" baseline="0">
                <a:solidFill>
                  <a:srgbClr val="808000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2"/>
          </p:nvPr>
        </p:nvSpPr>
        <p:spPr>
          <a:xfrm>
            <a:off x="3429000" y="6536267"/>
            <a:ext cx="3048000" cy="3048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2006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1143000"/>
          </a:xfrm>
          <a:prstGeom prst="rect">
            <a:avLst/>
          </a:prstGeom>
          <a:effectLst/>
        </p:spPr>
        <p:txBody>
          <a:bodyPr/>
          <a:lstStyle>
            <a:lvl1pPr>
              <a:defRPr b="1">
                <a:solidFill>
                  <a:srgbClr val="808000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525963"/>
          </a:xfrm>
          <a:prstGeom prst="rect">
            <a:avLst/>
          </a:prstGeo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429000" y="6536267"/>
            <a:ext cx="3048000" cy="3048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1752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vmlDrawing" Target="../drawings/vmlDrawing1.v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0">
            <a:extLst>
              <a:ext uri="{FF2B5EF4-FFF2-40B4-BE49-F238E27FC236}">
                <a16:creationId xmlns:a16="http://schemas.microsoft.com/office/drawing/2014/main" id="{88D00DA8-4D02-1B6D-A7BC-540878F12C2F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76400" y="0"/>
          <a:ext cx="6337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Photo Editor Photo" r:id="rId6" imgW="19476190" imgH="19666667" progId="MSPhotoEd.3">
                  <p:embed/>
                </p:oleObj>
              </mc:Choice>
              <mc:Fallback>
                <p:oleObj name="Photo Editor Photo" r:id="rId6" imgW="19476190" imgH="19666667" progId="MSPhotoEd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lum bright="82000" contrast="-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6337300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7">
            <a:extLst>
              <a:ext uri="{FF2B5EF4-FFF2-40B4-BE49-F238E27FC236}">
                <a16:creationId xmlns:a16="http://schemas.microsoft.com/office/drawing/2014/main" id="{03487519-5809-3552-6DA9-44FD091ADF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2E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1" r:id="rId2"/>
    <p:sldLayoutId id="2147483702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C8833A53-8DF4-00B7-E53A-852DA922BC3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THE COMPONENTS OF WELLNESS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92189369-455D-5925-6689-D64AAF52550D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MAIB1030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468565FE-7CEE-52D8-776C-FCFEFAAE50F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1D762-30D7-747E-F747-9920D6A11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Fluids</a:t>
            </a:r>
            <a:endParaRPr lang="en-US" dirty="0"/>
          </a:p>
          <a:p>
            <a:pPr>
              <a:defRPr/>
            </a:pPr>
            <a:r>
              <a:rPr lang="en-US" dirty="0"/>
              <a:t>Vital nutrient</a:t>
            </a:r>
          </a:p>
          <a:p>
            <a:pPr>
              <a:defRPr/>
            </a:pPr>
            <a:r>
              <a:rPr lang="en-US" dirty="0"/>
              <a:t>Lubricate cells</a:t>
            </a:r>
          </a:p>
          <a:p>
            <a:pPr>
              <a:defRPr/>
            </a:pPr>
            <a:r>
              <a:rPr lang="en-US" dirty="0"/>
              <a:t>Transport nutrients</a:t>
            </a:r>
          </a:p>
          <a:p>
            <a:pPr>
              <a:defRPr/>
            </a:pPr>
            <a:r>
              <a:rPr lang="en-US" dirty="0"/>
              <a:t>Regulate body temperature</a:t>
            </a:r>
          </a:p>
          <a:p>
            <a:pPr>
              <a:defRPr/>
            </a:pPr>
            <a:r>
              <a:rPr lang="en-US" dirty="0"/>
              <a:t>Urine color indicator</a:t>
            </a:r>
          </a:p>
        </p:txBody>
      </p:sp>
      <p:sp>
        <p:nvSpPr>
          <p:cNvPr id="12292" name="Content Placeholder 3">
            <a:extLst>
              <a:ext uri="{FF2B5EF4-FFF2-40B4-BE49-F238E27FC236}">
                <a16:creationId xmlns:a16="http://schemas.microsoft.com/office/drawing/2014/main" id="{9A50A860-C0C1-ADB7-2EEE-0351901B3759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Nutritional Labels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65C603A5-192C-8371-9725-D9A22818EEC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9F5F70-9C34-0718-7CFC-A157D76D3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6800"/>
            <a:ext cx="8305800" cy="4906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Nutrition Labels</a:t>
            </a:r>
            <a:endParaRPr lang="en-US" dirty="0"/>
          </a:p>
          <a:p>
            <a:pPr>
              <a:defRPr/>
            </a:pPr>
            <a:r>
              <a:rPr lang="en-US" dirty="0"/>
              <a:t>Serving size</a:t>
            </a:r>
          </a:p>
          <a:p>
            <a:pPr lvl="1">
              <a:defRPr/>
            </a:pPr>
            <a:r>
              <a:rPr lang="en-US" dirty="0"/>
              <a:t>Can be misleading</a:t>
            </a:r>
          </a:p>
          <a:p>
            <a:pPr>
              <a:defRPr/>
            </a:pPr>
            <a:r>
              <a:rPr lang="en-US" dirty="0"/>
              <a:t>Daily value</a:t>
            </a:r>
          </a:p>
          <a:p>
            <a:pPr lvl="1">
              <a:defRPr/>
            </a:pPr>
            <a:r>
              <a:rPr lang="en-US" dirty="0"/>
              <a:t>2000 calorie diet</a:t>
            </a:r>
          </a:p>
          <a:p>
            <a:pPr>
              <a:defRPr/>
            </a:pPr>
            <a:r>
              <a:rPr lang="en-US" dirty="0"/>
              <a:t>Fat percentages</a:t>
            </a:r>
          </a:p>
          <a:p>
            <a:pPr lvl="1">
              <a:defRPr/>
            </a:pPr>
            <a:r>
              <a:rPr lang="en-US" dirty="0"/>
              <a:t>Fat calories / total calories (x100)</a:t>
            </a:r>
          </a:p>
          <a:p>
            <a:pPr>
              <a:defRPr/>
            </a:pPr>
            <a:r>
              <a:rPr lang="en-US" dirty="0"/>
              <a:t>Ingredients</a:t>
            </a:r>
          </a:p>
          <a:p>
            <a:pPr lvl="1">
              <a:defRPr/>
            </a:pPr>
            <a:r>
              <a:rPr lang="en-US" dirty="0"/>
              <a:t>Ordered by weight</a:t>
            </a:r>
          </a:p>
        </p:txBody>
      </p:sp>
      <p:sp>
        <p:nvSpPr>
          <p:cNvPr id="13316" name="Content Placeholder 3">
            <a:extLst>
              <a:ext uri="{FF2B5EF4-FFF2-40B4-BE49-F238E27FC236}">
                <a16:creationId xmlns:a16="http://schemas.microsoft.com/office/drawing/2014/main" id="{F630FA45-4314-E5BE-BF2C-ADCEF7F6BC6F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Example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88015515-934E-32FF-F5F9-ECBA21A749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</p:txBody>
      </p:sp>
      <p:sp>
        <p:nvSpPr>
          <p:cNvPr id="14339" name="Content Placeholder 3">
            <a:extLst>
              <a:ext uri="{FF2B5EF4-FFF2-40B4-BE49-F238E27FC236}">
                <a16:creationId xmlns:a16="http://schemas.microsoft.com/office/drawing/2014/main" id="{D0BC2B70-4558-0A1D-911A-D9E695AEB0B5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  <p:pic>
        <p:nvPicPr>
          <p:cNvPr id="14340" name="Picture 4" descr="nutrition-labels.jpg">
            <a:extLst>
              <a:ext uri="{FF2B5EF4-FFF2-40B4-BE49-F238E27FC236}">
                <a16:creationId xmlns:a16="http://schemas.microsoft.com/office/drawing/2014/main" id="{87261522-1E33-2C95-8801-B1E91E964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685800"/>
            <a:ext cx="4127500" cy="568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F8E14D37-7C81-A94C-9462-07D0A6F16AB7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E6DCA6C7-3092-7085-BC07-EF6A7437C591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Healthy Weight Management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1">
            <a:extLst>
              <a:ext uri="{FF2B5EF4-FFF2-40B4-BE49-F238E27FC236}">
                <a16:creationId xmlns:a16="http://schemas.microsoft.com/office/drawing/2014/main" id="{BBF8BA22-F803-C3B1-D365-9CFF5943C9D3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38200" y="3048000"/>
            <a:ext cx="8305800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HEALTHY WEIGHT MANAGEMENT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9C6951F3-B04A-1E57-F638-49C24BF96EE0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Body Weight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0B9FF960-8AF0-4B4B-4A02-05B4E481D8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HEALTHY WEIGHT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A93CE-173D-512B-505B-015445438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8800"/>
            <a:ext cx="8305800" cy="4144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Body Weight</a:t>
            </a:r>
          </a:p>
          <a:p>
            <a:pPr>
              <a:defRPr/>
            </a:pPr>
            <a:r>
              <a:rPr lang="en-US" dirty="0"/>
              <a:t>Can be misleading</a:t>
            </a:r>
          </a:p>
          <a:p>
            <a:pPr>
              <a:defRPr/>
            </a:pPr>
            <a:r>
              <a:rPr lang="en-US" dirty="0"/>
              <a:t>Total weight = lean body mass + fat mass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Percentage Body Fat</a:t>
            </a:r>
          </a:p>
          <a:p>
            <a:pPr>
              <a:defRPr/>
            </a:pPr>
            <a:r>
              <a:rPr lang="en-US" dirty="0"/>
              <a:t>Many measuring methods</a:t>
            </a:r>
          </a:p>
          <a:p>
            <a:pPr>
              <a:defRPr/>
            </a:pPr>
            <a:r>
              <a:rPr lang="en-US" dirty="0"/>
              <a:t>Marine Corps Body Composition Program</a:t>
            </a:r>
          </a:p>
        </p:txBody>
      </p:sp>
      <p:sp>
        <p:nvSpPr>
          <p:cNvPr id="17412" name="Content Placeholder 3">
            <a:extLst>
              <a:ext uri="{FF2B5EF4-FFF2-40B4-BE49-F238E27FC236}">
                <a16:creationId xmlns:a16="http://schemas.microsoft.com/office/drawing/2014/main" id="{0E56E2A2-5887-8D6A-440F-DF65C499D542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Low Calorie Diet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5CC91165-D771-D4E1-898E-5542A7D65E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HEALTHY WEIGHT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7851A-F211-C4EA-EBB1-CEEE0C826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8800"/>
            <a:ext cx="8305800" cy="40386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Low Calorie Diet</a:t>
            </a:r>
          </a:p>
          <a:p>
            <a:pPr>
              <a:defRPr/>
            </a:pPr>
            <a:r>
              <a:rPr lang="en-US" dirty="0"/>
              <a:t>Common mistake</a:t>
            </a:r>
          </a:p>
          <a:p>
            <a:pPr>
              <a:defRPr/>
            </a:pPr>
            <a:r>
              <a:rPr lang="en-US" dirty="0"/>
              <a:t>Future weight gain</a:t>
            </a:r>
          </a:p>
          <a:p>
            <a:pPr>
              <a:defRPr/>
            </a:pPr>
            <a:r>
              <a:rPr lang="en-US" dirty="0"/>
              <a:t>Lose more LBM than fat</a:t>
            </a:r>
          </a:p>
          <a:p>
            <a:pPr>
              <a:defRPr/>
            </a:pPr>
            <a:r>
              <a:rPr lang="en-US" dirty="0"/>
              <a:t>Slows the metabolism</a:t>
            </a:r>
          </a:p>
          <a:p>
            <a:pPr>
              <a:defRPr/>
            </a:pPr>
            <a:r>
              <a:rPr lang="en-US" dirty="0"/>
              <a:t>Cycle on / off weight control</a:t>
            </a:r>
          </a:p>
        </p:txBody>
      </p:sp>
      <p:sp>
        <p:nvSpPr>
          <p:cNvPr id="18436" name="Content Placeholder 3">
            <a:extLst>
              <a:ext uri="{FF2B5EF4-FFF2-40B4-BE49-F238E27FC236}">
                <a16:creationId xmlns:a16="http://schemas.microsoft.com/office/drawing/2014/main" id="{C404BA0E-0219-4489-AA0A-0E65AD267244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124200" y="6535738"/>
            <a:ext cx="36576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Weight Management Program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6A9BBC14-EDA7-AB97-3470-8071B717193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HEALTHY WEIGHT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B1026-04EB-E98B-051D-AED008229B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6400"/>
            <a:ext cx="8305800" cy="4525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Weight Management Program</a:t>
            </a:r>
          </a:p>
          <a:p>
            <a:pPr>
              <a:defRPr/>
            </a:pPr>
            <a:r>
              <a:rPr lang="en-US" dirty="0"/>
              <a:t>Proper nutrition</a:t>
            </a:r>
          </a:p>
          <a:p>
            <a:pPr lvl="1">
              <a:defRPr/>
            </a:pPr>
            <a:r>
              <a:rPr lang="en-US" dirty="0"/>
              <a:t>Energy balance: energy in = energy out</a:t>
            </a:r>
          </a:p>
          <a:p>
            <a:pPr>
              <a:defRPr/>
            </a:pPr>
            <a:r>
              <a:rPr lang="en-US" dirty="0"/>
              <a:t>Physical training</a:t>
            </a:r>
          </a:p>
          <a:p>
            <a:pPr lvl="1">
              <a:defRPr/>
            </a:pPr>
            <a:r>
              <a:rPr lang="en-US" dirty="0"/>
              <a:t>Personalized goals</a:t>
            </a:r>
          </a:p>
          <a:p>
            <a:pPr>
              <a:defRPr/>
            </a:pPr>
            <a:r>
              <a:rPr lang="en-US" dirty="0"/>
              <a:t>Behavioral changes</a:t>
            </a:r>
          </a:p>
          <a:p>
            <a:pPr lvl="1">
              <a:defRPr/>
            </a:pPr>
            <a:r>
              <a:rPr lang="en-US" dirty="0"/>
              <a:t>Identify problems</a:t>
            </a:r>
          </a:p>
          <a:p>
            <a:pPr lvl="1">
              <a:defRPr/>
            </a:pPr>
            <a:r>
              <a:rPr lang="en-US" dirty="0"/>
              <a:t>Modify over time</a:t>
            </a:r>
          </a:p>
        </p:txBody>
      </p:sp>
      <p:sp>
        <p:nvSpPr>
          <p:cNvPr id="19460" name="Content Placeholder 3">
            <a:extLst>
              <a:ext uri="{FF2B5EF4-FFF2-40B4-BE49-F238E27FC236}">
                <a16:creationId xmlns:a16="http://schemas.microsoft.com/office/drawing/2014/main" id="{9A370B1E-0BE0-C422-753F-10037CAB233A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Gaining LBM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51F5D86F-A22A-2165-0508-020F2882A0A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HEALTHY WEIGHT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C9766-4D25-D629-A9EA-91EF2BBD9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6400"/>
            <a:ext cx="8305800" cy="4525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Gaining Lean Body Mass</a:t>
            </a:r>
          </a:p>
          <a:p>
            <a:pPr>
              <a:defRPr/>
            </a:pPr>
            <a:r>
              <a:rPr lang="en-US" dirty="0"/>
              <a:t>Nutritional guidance</a:t>
            </a:r>
          </a:p>
          <a:p>
            <a:pPr lvl="1">
              <a:defRPr/>
            </a:pPr>
            <a:r>
              <a:rPr lang="en-US" dirty="0"/>
              <a:t>Increased calories</a:t>
            </a:r>
          </a:p>
          <a:p>
            <a:pPr lvl="1">
              <a:defRPr/>
            </a:pPr>
            <a:r>
              <a:rPr lang="en-US" dirty="0"/>
              <a:t>Adequate protein</a:t>
            </a:r>
          </a:p>
          <a:p>
            <a:pPr>
              <a:defRPr/>
            </a:pPr>
            <a:r>
              <a:rPr lang="en-US" dirty="0"/>
              <a:t>Physical training guidance</a:t>
            </a:r>
          </a:p>
          <a:p>
            <a:pPr lvl="1">
              <a:defRPr/>
            </a:pPr>
            <a:r>
              <a:rPr lang="en-US" dirty="0"/>
              <a:t>Resistance training</a:t>
            </a:r>
          </a:p>
          <a:p>
            <a:pPr lvl="1">
              <a:defRPr/>
            </a:pPr>
            <a:r>
              <a:rPr lang="en-US" dirty="0"/>
              <a:t>Overload</a:t>
            </a:r>
          </a:p>
          <a:p>
            <a:pPr lvl="1">
              <a:defRPr/>
            </a:pPr>
            <a:r>
              <a:rPr lang="en-US" dirty="0"/>
              <a:t>FITT factors</a:t>
            </a:r>
          </a:p>
        </p:txBody>
      </p:sp>
      <p:sp>
        <p:nvSpPr>
          <p:cNvPr id="20484" name="Content Placeholder 3">
            <a:extLst>
              <a:ext uri="{FF2B5EF4-FFF2-40B4-BE49-F238E27FC236}">
                <a16:creationId xmlns:a16="http://schemas.microsoft.com/office/drawing/2014/main" id="{FCEADD69-EC85-E31C-D22A-DBDB69A878F1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Losing Body Fat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7FC72A2A-8C1B-4032-5957-074BBC3D335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HEALTHY WEIGHT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BFC4F-DE47-EB44-F9D3-AAB6A49A3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6400"/>
            <a:ext cx="8305800" cy="4525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Losing Body Fat</a:t>
            </a:r>
          </a:p>
          <a:p>
            <a:pPr>
              <a:defRPr/>
            </a:pPr>
            <a:r>
              <a:rPr lang="en-US" dirty="0"/>
              <a:t>Nutritional guidance</a:t>
            </a:r>
          </a:p>
          <a:p>
            <a:pPr lvl="1">
              <a:defRPr/>
            </a:pPr>
            <a:r>
              <a:rPr lang="en-US" dirty="0"/>
              <a:t>Nutrition education</a:t>
            </a:r>
          </a:p>
          <a:p>
            <a:pPr lvl="1">
              <a:defRPr/>
            </a:pPr>
            <a:r>
              <a:rPr lang="en-US" dirty="0"/>
              <a:t>Proper nutrition vs. empty calories</a:t>
            </a:r>
          </a:p>
          <a:p>
            <a:pPr>
              <a:defRPr/>
            </a:pPr>
            <a:r>
              <a:rPr lang="en-US" dirty="0"/>
              <a:t>Physical training guidance</a:t>
            </a:r>
          </a:p>
          <a:p>
            <a:pPr lvl="1">
              <a:defRPr/>
            </a:pPr>
            <a:r>
              <a:rPr lang="en-US" dirty="0"/>
              <a:t>Aerobic exercise</a:t>
            </a:r>
          </a:p>
          <a:p>
            <a:pPr lvl="1">
              <a:defRPr/>
            </a:pPr>
            <a:r>
              <a:rPr lang="en-US" dirty="0"/>
              <a:t>Large muscle groups</a:t>
            </a:r>
          </a:p>
          <a:p>
            <a:pPr lvl="1">
              <a:defRPr/>
            </a:pPr>
            <a:r>
              <a:rPr lang="en-US" dirty="0"/>
              <a:t>Resistance training</a:t>
            </a:r>
          </a:p>
        </p:txBody>
      </p:sp>
      <p:sp>
        <p:nvSpPr>
          <p:cNvPr id="21508" name="Content Placeholder 3">
            <a:extLst>
              <a:ext uri="{FF2B5EF4-FFF2-40B4-BE49-F238E27FC236}">
                <a16:creationId xmlns:a16="http://schemas.microsoft.com/office/drawing/2014/main" id="{F57ABA15-AA18-5B7D-C43E-7828B330D594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6F21697-62D9-5607-034D-E31BDF4434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OVERVIEW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DF05364F-1CA2-9278-0911-9A5618AE7DEB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  <a:p>
            <a:r>
              <a:rPr lang="en-US" altLang="en-US"/>
              <a:t>Healthy Weight Management</a:t>
            </a:r>
          </a:p>
          <a:p>
            <a:r>
              <a:rPr lang="en-US" altLang="en-US"/>
              <a:t>Nutrition for Performance</a:t>
            </a:r>
          </a:p>
          <a:p>
            <a:r>
              <a:rPr lang="en-US" altLang="en-US"/>
              <a:t>Musculoskeletal Injuries</a:t>
            </a:r>
          </a:p>
          <a:p>
            <a:r>
              <a:rPr lang="en-US" altLang="en-US"/>
              <a:t>Injury Prevention</a:t>
            </a:r>
          </a:p>
          <a:p>
            <a:r>
              <a:rPr lang="en-US" altLang="en-US"/>
              <a:t>Injury Care</a:t>
            </a:r>
          </a:p>
        </p:txBody>
      </p:sp>
      <p:sp>
        <p:nvSpPr>
          <p:cNvPr id="4100" name="Content Placeholder 3">
            <a:extLst>
              <a:ext uri="{FF2B5EF4-FFF2-40B4-BE49-F238E27FC236}">
                <a16:creationId xmlns:a16="http://schemas.microsoft.com/office/drawing/2014/main" id="{3CF9E078-50B3-60D0-5F1B-04CE85EF380C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>
            <a:extLst>
              <a:ext uri="{FF2B5EF4-FFF2-40B4-BE49-F238E27FC236}">
                <a16:creationId xmlns:a16="http://schemas.microsoft.com/office/drawing/2014/main" id="{46C37C0D-BB0A-3D43-581A-2BEEE96385A1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CB1F1127-0FA3-62ED-16AA-1A1CA4B55011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838200" y="6535738"/>
            <a:ext cx="83058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Nutrition for Performance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2">
            <a:extLst>
              <a:ext uri="{FF2B5EF4-FFF2-40B4-BE49-F238E27FC236}">
                <a16:creationId xmlns:a16="http://schemas.microsoft.com/office/drawing/2014/main" id="{289ADA95-C2C2-3E68-AE18-C76E45C54546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Carb Loading</a:t>
            </a:r>
          </a:p>
        </p:txBody>
      </p:sp>
      <p:sp>
        <p:nvSpPr>
          <p:cNvPr id="23555" name="Content Placeholder 3">
            <a:extLst>
              <a:ext uri="{FF2B5EF4-FFF2-40B4-BE49-F238E27FC236}">
                <a16:creationId xmlns:a16="http://schemas.microsoft.com/office/drawing/2014/main" id="{6B85186E-1819-F8C7-7D1F-6D9FDA1B7AD8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38200" y="3048000"/>
            <a:ext cx="8305800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NUTRITION FOR PERFORMANCE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FF34E21A-3042-F92D-4EE2-0AA9948504D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NUTRITION FOR PERFORMANCE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A7DFD-64A4-1466-29E8-1C3AE5696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Carbohydrate Loading</a:t>
            </a:r>
          </a:p>
          <a:p>
            <a:pPr>
              <a:defRPr/>
            </a:pPr>
            <a:r>
              <a:rPr lang="en-US" dirty="0"/>
              <a:t>“Eat pasta the night before” (wrong)</a:t>
            </a:r>
          </a:p>
          <a:p>
            <a:pPr>
              <a:defRPr/>
            </a:pPr>
            <a:r>
              <a:rPr lang="en-US" dirty="0"/>
              <a:t>At least 2-3 days prior</a:t>
            </a:r>
          </a:p>
          <a:p>
            <a:pPr>
              <a:defRPr/>
            </a:pPr>
            <a:r>
              <a:rPr lang="en-US" dirty="0"/>
              <a:t>Sustained carbs</a:t>
            </a:r>
          </a:p>
          <a:p>
            <a:pPr>
              <a:defRPr/>
            </a:pPr>
            <a:r>
              <a:rPr lang="en-US" dirty="0"/>
              <a:t>Decreased activity</a:t>
            </a:r>
          </a:p>
          <a:p>
            <a:pPr>
              <a:defRPr/>
            </a:pPr>
            <a:r>
              <a:rPr lang="en-US" dirty="0"/>
              <a:t>Problems for Marines</a:t>
            </a:r>
          </a:p>
          <a:p>
            <a:pPr lvl="1">
              <a:defRPr/>
            </a:pPr>
            <a:r>
              <a:rPr lang="en-US" dirty="0"/>
              <a:t>Marines do not control the training schedule</a:t>
            </a:r>
          </a:p>
          <a:p>
            <a:pPr lvl="1">
              <a:defRPr/>
            </a:pPr>
            <a:r>
              <a:rPr lang="en-US" dirty="0"/>
              <a:t>Always eat sufficient carbs instead</a:t>
            </a:r>
          </a:p>
        </p:txBody>
      </p:sp>
      <p:sp>
        <p:nvSpPr>
          <p:cNvPr id="24580" name="Content Placeholder 3">
            <a:extLst>
              <a:ext uri="{FF2B5EF4-FFF2-40B4-BE49-F238E27FC236}">
                <a16:creationId xmlns:a16="http://schemas.microsoft.com/office/drawing/2014/main" id="{3D8D2F58-FB06-F816-DDBA-BB989484C3F1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Pre-Activity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ABCD70A3-9F52-2777-8808-30523ADA80D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NUTRITION FOR PERFORMANCE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34901-31B8-267E-4315-4B924E4623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Pre-Activity</a:t>
            </a:r>
          </a:p>
          <a:p>
            <a:pPr>
              <a:defRPr/>
            </a:pPr>
            <a:r>
              <a:rPr lang="en-US" dirty="0"/>
              <a:t>Provide energy</a:t>
            </a:r>
          </a:p>
          <a:p>
            <a:pPr>
              <a:defRPr/>
            </a:pPr>
            <a:r>
              <a:rPr lang="en-US" dirty="0"/>
              <a:t>Minimize gastrointestinal distress</a:t>
            </a:r>
          </a:p>
          <a:p>
            <a:pPr>
              <a:defRPr/>
            </a:pPr>
            <a:r>
              <a:rPr lang="en-US" dirty="0"/>
              <a:t>Avoid hunger &amp; fatigue</a:t>
            </a:r>
          </a:p>
          <a:p>
            <a:pPr>
              <a:defRPr/>
            </a:pPr>
            <a:r>
              <a:rPr lang="en-US" dirty="0"/>
              <a:t>Sufficient carbohydrates</a:t>
            </a:r>
          </a:p>
          <a:p>
            <a:pPr lvl="1">
              <a:defRPr/>
            </a:pPr>
            <a:r>
              <a:rPr lang="en-US" dirty="0"/>
              <a:t>1 hour prior</a:t>
            </a:r>
          </a:p>
          <a:p>
            <a:pPr>
              <a:defRPr/>
            </a:pPr>
            <a:r>
              <a:rPr lang="en-US" dirty="0"/>
              <a:t>Sufficient fluids</a:t>
            </a:r>
          </a:p>
          <a:p>
            <a:pPr lvl="1">
              <a:defRPr/>
            </a:pPr>
            <a:r>
              <a:rPr lang="en-US" dirty="0"/>
              <a:t>15 minute prior</a:t>
            </a:r>
          </a:p>
        </p:txBody>
      </p:sp>
      <p:sp>
        <p:nvSpPr>
          <p:cNvPr id="25604" name="Content Placeholder 3">
            <a:extLst>
              <a:ext uri="{FF2B5EF4-FFF2-40B4-BE49-F238E27FC236}">
                <a16:creationId xmlns:a16="http://schemas.microsoft.com/office/drawing/2014/main" id="{6A3B95F6-521F-52B3-D187-7681B84D9DA2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During Activity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E8670781-B9D5-A958-7DD5-D8BAEEB032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NUTRITION FOR PERFORMANCE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0E06E1-D80E-A0BB-6611-28F3F5C4C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6400"/>
            <a:ext cx="8305800" cy="42973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During Activity</a:t>
            </a:r>
          </a:p>
          <a:p>
            <a:pPr>
              <a:defRPr/>
            </a:pPr>
            <a:r>
              <a:rPr lang="en-US" dirty="0"/>
              <a:t>Only water if &lt;60 minutes</a:t>
            </a:r>
          </a:p>
          <a:p>
            <a:pPr>
              <a:defRPr/>
            </a:pPr>
            <a:r>
              <a:rPr lang="en-US" dirty="0"/>
              <a:t>Sports drinks if &gt;60 minutes</a:t>
            </a:r>
          </a:p>
          <a:p>
            <a:pPr>
              <a:defRPr/>
            </a:pPr>
            <a:r>
              <a:rPr lang="en-US" dirty="0"/>
              <a:t>3-4 oz. every 10-15 minutes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After Activity</a:t>
            </a:r>
          </a:p>
          <a:p>
            <a:pPr>
              <a:defRPr/>
            </a:pPr>
            <a:r>
              <a:rPr lang="en-US" dirty="0"/>
              <a:t>Carbohydrates to refuel</a:t>
            </a:r>
          </a:p>
          <a:p>
            <a:pPr>
              <a:defRPr/>
            </a:pPr>
            <a:r>
              <a:rPr lang="en-US" dirty="0"/>
              <a:t>Protein to rebuild</a:t>
            </a:r>
          </a:p>
          <a:p>
            <a:pPr>
              <a:defRPr/>
            </a:pPr>
            <a:r>
              <a:rPr lang="en-US" dirty="0"/>
              <a:t>16 oz. water / lb. lost</a:t>
            </a:r>
          </a:p>
        </p:txBody>
      </p:sp>
      <p:sp>
        <p:nvSpPr>
          <p:cNvPr id="26628" name="Content Placeholder 3">
            <a:extLst>
              <a:ext uri="{FF2B5EF4-FFF2-40B4-BE49-F238E27FC236}">
                <a16:creationId xmlns:a16="http://schemas.microsoft.com/office/drawing/2014/main" id="{5B69ED34-BF26-0A68-866A-64BF0716B4CC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1">
            <a:extLst>
              <a:ext uri="{FF2B5EF4-FFF2-40B4-BE49-F238E27FC236}">
                <a16:creationId xmlns:a16="http://schemas.microsoft.com/office/drawing/2014/main" id="{8D197FCA-CBD0-D7EB-BCD2-82E7A6B77C7C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27651" name="Content Placeholder 2">
            <a:extLst>
              <a:ext uri="{FF2B5EF4-FFF2-40B4-BE49-F238E27FC236}">
                <a16:creationId xmlns:a16="http://schemas.microsoft.com/office/drawing/2014/main" id="{625D0187-E023-8E71-1E93-1EBB66B1EACE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Musculoskeletal Injuries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1">
            <a:extLst>
              <a:ext uri="{FF2B5EF4-FFF2-40B4-BE49-F238E27FC236}">
                <a16:creationId xmlns:a16="http://schemas.microsoft.com/office/drawing/2014/main" id="{E9BA500F-24BE-32C4-2A6D-D8C7991C68B2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209800" y="2743200"/>
            <a:ext cx="5562600" cy="106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MUSCULOSKELETAL INJURIES</a:t>
            </a:r>
          </a:p>
        </p:txBody>
      </p:sp>
      <p:sp>
        <p:nvSpPr>
          <p:cNvPr id="28675" name="Content Placeholder 2">
            <a:extLst>
              <a:ext uri="{FF2B5EF4-FFF2-40B4-BE49-F238E27FC236}">
                <a16:creationId xmlns:a16="http://schemas.microsoft.com/office/drawing/2014/main" id="{CEF0FE48-061F-9C53-5463-BB5942F287BC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Injury Classifications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2A3CCEFD-B438-E669-7FC9-58A5E351A70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MUSCULOSKELTAL INJURIES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318E5-21D7-032F-4FF3-F8B20706C6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8305800" cy="4525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Injury Classifications</a:t>
            </a:r>
          </a:p>
          <a:p>
            <a:pPr>
              <a:defRPr/>
            </a:pPr>
            <a:r>
              <a:rPr lang="en-US" dirty="0"/>
              <a:t>Acute injuries</a:t>
            </a:r>
          </a:p>
          <a:p>
            <a:pPr lvl="1">
              <a:defRPr/>
            </a:pPr>
            <a:r>
              <a:rPr lang="en-US" dirty="0"/>
              <a:t>Sprains (ligaments)</a:t>
            </a:r>
          </a:p>
          <a:p>
            <a:pPr lvl="1">
              <a:defRPr/>
            </a:pPr>
            <a:r>
              <a:rPr lang="en-US" dirty="0"/>
              <a:t>Strains (muscles &amp; tendons)</a:t>
            </a:r>
          </a:p>
          <a:p>
            <a:pPr lvl="1">
              <a:defRPr/>
            </a:pPr>
            <a:r>
              <a:rPr lang="en-US" dirty="0"/>
              <a:t>Fractures (bones)</a:t>
            </a:r>
          </a:p>
          <a:p>
            <a:pPr lvl="1">
              <a:defRPr/>
            </a:pPr>
            <a:r>
              <a:rPr lang="en-US" dirty="0"/>
              <a:t>Dislocations (joints)</a:t>
            </a:r>
          </a:p>
          <a:p>
            <a:pPr lvl="1">
              <a:defRPr/>
            </a:pPr>
            <a:r>
              <a:rPr lang="en-US" dirty="0"/>
              <a:t>Blisters</a:t>
            </a:r>
          </a:p>
        </p:txBody>
      </p:sp>
      <p:sp>
        <p:nvSpPr>
          <p:cNvPr id="29700" name="Content Placeholder 3">
            <a:extLst>
              <a:ext uri="{FF2B5EF4-FFF2-40B4-BE49-F238E27FC236}">
                <a16:creationId xmlns:a16="http://schemas.microsoft.com/office/drawing/2014/main" id="{72A74273-CFBA-281A-6AF1-97BDE11561E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Chronic Injuries</a:t>
            </a: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42C0ECB5-10A4-135C-060E-1BCAFD35411F}"/>
              </a:ext>
            </a:extLst>
          </p:cNvPr>
          <p:cNvSpPr/>
          <p:nvPr/>
        </p:nvSpPr>
        <p:spPr bwMode="auto">
          <a:xfrm>
            <a:off x="6172200" y="2667000"/>
            <a:ext cx="762000" cy="990600"/>
          </a:xfrm>
          <a:prstGeom prst="rightBrace">
            <a:avLst>
              <a:gd name="adj1" fmla="val 8333"/>
              <a:gd name="adj2" fmla="val 49466"/>
            </a:avLst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D2BD36-161B-F52E-561F-7F9C030126AC}"/>
              </a:ext>
            </a:extLst>
          </p:cNvPr>
          <p:cNvSpPr txBox="1"/>
          <p:nvPr/>
        </p:nvSpPr>
        <p:spPr>
          <a:xfrm>
            <a:off x="6934200" y="2962275"/>
            <a:ext cx="16081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effectLst/>
                <a:latin typeface="+mn-lt"/>
              </a:rPr>
              <a:t>Class 1, 2, 3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2DB6A64A-142F-A84F-215D-419092C55E2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MUSCULOSKELTAL INJURIES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89051C-8F8F-1628-0EB8-3D838C056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8305800" cy="4525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Injury Classifications</a:t>
            </a:r>
          </a:p>
          <a:p>
            <a:pPr>
              <a:defRPr/>
            </a:pPr>
            <a:r>
              <a:rPr lang="en-US" dirty="0"/>
              <a:t>Chronic injuries</a:t>
            </a:r>
          </a:p>
          <a:p>
            <a:pPr lvl="1">
              <a:defRPr/>
            </a:pPr>
            <a:r>
              <a:rPr lang="en-US" dirty="0"/>
              <a:t>Tendonitis</a:t>
            </a:r>
          </a:p>
          <a:p>
            <a:pPr lvl="1">
              <a:defRPr/>
            </a:pPr>
            <a:r>
              <a:rPr lang="en-US" dirty="0"/>
              <a:t>Sprains &amp; strains</a:t>
            </a:r>
          </a:p>
          <a:p>
            <a:pPr lvl="1">
              <a:defRPr/>
            </a:pPr>
            <a:r>
              <a:rPr lang="en-US" dirty="0"/>
              <a:t>Stress fractures</a:t>
            </a:r>
          </a:p>
          <a:p>
            <a:pPr lvl="1">
              <a:defRPr/>
            </a:pPr>
            <a:r>
              <a:rPr lang="en-US" dirty="0"/>
              <a:t>Shin splints</a:t>
            </a:r>
          </a:p>
          <a:p>
            <a:pPr lvl="1">
              <a:defRPr/>
            </a:pPr>
            <a:r>
              <a:rPr lang="en-US" dirty="0"/>
              <a:t>Lower back injuries</a:t>
            </a:r>
          </a:p>
        </p:txBody>
      </p:sp>
      <p:sp>
        <p:nvSpPr>
          <p:cNvPr id="30724" name="Content Placeholder 3">
            <a:extLst>
              <a:ext uri="{FF2B5EF4-FFF2-40B4-BE49-F238E27FC236}">
                <a16:creationId xmlns:a16="http://schemas.microsoft.com/office/drawing/2014/main" id="{4BD3C01D-B205-3EB5-377F-C04E64E6A124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Injury Risk Factors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F3908B11-7453-8007-04A7-A0B239D574C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MUSCULOSKELTAL INJURIES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1E58A-4855-A67E-AA9C-7E25EBF5F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6783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Injury Risk Factors</a:t>
            </a:r>
          </a:p>
          <a:p>
            <a:pPr>
              <a:defRPr/>
            </a:pPr>
            <a:r>
              <a:rPr lang="en-US" dirty="0"/>
              <a:t>Extrinsic factors</a:t>
            </a:r>
          </a:p>
          <a:p>
            <a:pPr lvl="1">
              <a:defRPr/>
            </a:pPr>
            <a:r>
              <a:rPr lang="en-US" dirty="0"/>
              <a:t>Training errors &amp; types</a:t>
            </a:r>
          </a:p>
          <a:p>
            <a:pPr lvl="1">
              <a:defRPr/>
            </a:pPr>
            <a:r>
              <a:rPr lang="en-US" dirty="0"/>
              <a:t>Environmental conditions</a:t>
            </a:r>
          </a:p>
          <a:p>
            <a:pPr lvl="1">
              <a:defRPr/>
            </a:pPr>
            <a:r>
              <a:rPr lang="en-US" dirty="0"/>
              <a:t>Equipment &amp; technique</a:t>
            </a:r>
          </a:p>
          <a:p>
            <a:pPr>
              <a:defRPr/>
            </a:pPr>
            <a:r>
              <a:rPr lang="en-US" dirty="0"/>
              <a:t>Intrinsic factors</a:t>
            </a:r>
          </a:p>
          <a:p>
            <a:pPr lvl="1">
              <a:defRPr/>
            </a:pPr>
            <a:r>
              <a:rPr lang="en-US" dirty="0"/>
              <a:t>Flexibility</a:t>
            </a:r>
          </a:p>
          <a:p>
            <a:pPr lvl="1">
              <a:defRPr/>
            </a:pPr>
            <a:r>
              <a:rPr lang="en-US" dirty="0"/>
              <a:t>Physical fitness</a:t>
            </a:r>
          </a:p>
          <a:p>
            <a:pPr lvl="1">
              <a:defRPr/>
            </a:pPr>
            <a:r>
              <a:rPr lang="en-US" dirty="0"/>
              <a:t>Inadequate rehabilitation</a:t>
            </a:r>
          </a:p>
        </p:txBody>
      </p:sp>
      <p:sp>
        <p:nvSpPr>
          <p:cNvPr id="31748" name="Content Placeholder 3">
            <a:extLst>
              <a:ext uri="{FF2B5EF4-FFF2-40B4-BE49-F238E27FC236}">
                <a16:creationId xmlns:a16="http://schemas.microsoft.com/office/drawing/2014/main" id="{22531A2A-E552-012F-7E30-58EDFC49CE4E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1">
            <a:extLst>
              <a:ext uri="{FF2B5EF4-FFF2-40B4-BE49-F238E27FC236}">
                <a16:creationId xmlns:a16="http://schemas.microsoft.com/office/drawing/2014/main" id="{3C6D6FD6-ACAF-60D6-1361-8E7363502EEF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A3F0A4D1-BA60-E3B1-F062-93A3E26EA6B3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Basic Foods and Functions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Content Placeholder 1">
            <a:extLst>
              <a:ext uri="{FF2B5EF4-FFF2-40B4-BE49-F238E27FC236}">
                <a16:creationId xmlns:a16="http://schemas.microsoft.com/office/drawing/2014/main" id="{BA775D99-C164-0399-5E0A-17857AA975A0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32771" name="Content Placeholder 2">
            <a:extLst>
              <a:ext uri="{FF2B5EF4-FFF2-40B4-BE49-F238E27FC236}">
                <a16:creationId xmlns:a16="http://schemas.microsoft.com/office/drawing/2014/main" id="{78A039AB-0DE5-6303-CFAC-918BD33AFCF0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Injury Prevention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1">
            <a:extLst>
              <a:ext uri="{FF2B5EF4-FFF2-40B4-BE49-F238E27FC236}">
                <a16:creationId xmlns:a16="http://schemas.microsoft.com/office/drawing/2014/main" id="{D6054328-D21D-0821-F901-0B9907F07FDA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INJURY PREVENTION</a:t>
            </a:r>
          </a:p>
        </p:txBody>
      </p:sp>
      <p:sp>
        <p:nvSpPr>
          <p:cNvPr id="33795" name="Content Placeholder 2">
            <a:extLst>
              <a:ext uri="{FF2B5EF4-FFF2-40B4-BE49-F238E27FC236}">
                <a16:creationId xmlns:a16="http://schemas.microsoft.com/office/drawing/2014/main" id="{0E7BE888-C745-D9B8-90E3-6017647F7510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Injury Prevention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BDC5088D-DCF3-7BD9-789E-5993B11FC1B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INJURY PREVENTION</a:t>
            </a:r>
          </a:p>
        </p:txBody>
      </p:sp>
      <p:sp>
        <p:nvSpPr>
          <p:cNvPr id="34819" name="Content Placeholder 2">
            <a:extLst>
              <a:ext uri="{FF2B5EF4-FFF2-40B4-BE49-F238E27FC236}">
                <a16:creationId xmlns:a16="http://schemas.microsoft.com/office/drawing/2014/main" id="{BAAB0649-59BA-F886-23C1-B930E9214E1E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54075" y="1752600"/>
            <a:ext cx="83058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Progression of training</a:t>
            </a:r>
          </a:p>
          <a:p>
            <a:r>
              <a:rPr lang="en-US" altLang="en-US"/>
              <a:t>Individualization of training</a:t>
            </a:r>
          </a:p>
          <a:p>
            <a:r>
              <a:rPr lang="en-US" altLang="en-US"/>
              <a:t>Warm-up</a:t>
            </a:r>
          </a:p>
          <a:p>
            <a:r>
              <a:rPr lang="en-US" altLang="en-US"/>
              <a:t>Cool-down</a:t>
            </a:r>
          </a:p>
          <a:p>
            <a:r>
              <a:rPr lang="en-US" altLang="en-US"/>
              <a:t>Stretching</a:t>
            </a:r>
          </a:p>
        </p:txBody>
      </p:sp>
      <p:sp>
        <p:nvSpPr>
          <p:cNvPr id="34820" name="Content Placeholder 3">
            <a:extLst>
              <a:ext uri="{FF2B5EF4-FFF2-40B4-BE49-F238E27FC236}">
                <a16:creationId xmlns:a16="http://schemas.microsoft.com/office/drawing/2014/main" id="{F562D2A1-6A09-3F4A-06B2-127E274FAA99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Continued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>
            <a:extLst>
              <a:ext uri="{FF2B5EF4-FFF2-40B4-BE49-F238E27FC236}">
                <a16:creationId xmlns:a16="http://schemas.microsoft.com/office/drawing/2014/main" id="{A1B778FD-87DF-C113-84AD-27EE37B5BA3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INJURY PREVENTION</a:t>
            </a:r>
          </a:p>
        </p:txBody>
      </p:sp>
      <p:sp>
        <p:nvSpPr>
          <p:cNvPr id="35843" name="Content Placeholder 2">
            <a:extLst>
              <a:ext uri="{FF2B5EF4-FFF2-40B4-BE49-F238E27FC236}">
                <a16:creationId xmlns:a16="http://schemas.microsoft.com/office/drawing/2014/main" id="{909CC273-C0B8-7675-D539-B18CC9AAA7A5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54075" y="1752600"/>
            <a:ext cx="83058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Protective equipment</a:t>
            </a:r>
          </a:p>
          <a:p>
            <a:r>
              <a:rPr lang="en-US" altLang="en-US"/>
              <a:t>Proper lifting techniques</a:t>
            </a:r>
          </a:p>
          <a:p>
            <a:r>
              <a:rPr lang="en-US" altLang="en-US"/>
              <a:t>Proper exercise biomechanics</a:t>
            </a:r>
          </a:p>
          <a:p>
            <a:r>
              <a:rPr lang="en-US" altLang="en-US"/>
              <a:t>Monitoring warning signs of injury</a:t>
            </a:r>
          </a:p>
          <a:p>
            <a:r>
              <a:rPr lang="en-US" altLang="en-US"/>
              <a:t>Proactive injury prevention strategy</a:t>
            </a:r>
          </a:p>
        </p:txBody>
      </p:sp>
      <p:sp>
        <p:nvSpPr>
          <p:cNvPr id="35844" name="Content Placeholder 3">
            <a:extLst>
              <a:ext uri="{FF2B5EF4-FFF2-40B4-BE49-F238E27FC236}">
                <a16:creationId xmlns:a16="http://schemas.microsoft.com/office/drawing/2014/main" id="{B8696D4A-BB39-B93F-55C8-65D49AF0E07A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1">
            <a:extLst>
              <a:ext uri="{FF2B5EF4-FFF2-40B4-BE49-F238E27FC236}">
                <a16:creationId xmlns:a16="http://schemas.microsoft.com/office/drawing/2014/main" id="{53D76EB8-E7A0-8796-35F8-6A6963A5649A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6F324229-C61F-9BD5-B25E-EB8898FDC27B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Injury Care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Content Placeholder 1">
            <a:extLst>
              <a:ext uri="{FF2B5EF4-FFF2-40B4-BE49-F238E27FC236}">
                <a16:creationId xmlns:a16="http://schemas.microsoft.com/office/drawing/2014/main" id="{23655686-155F-55F1-6C10-D853FA533400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INJURY CARE</a:t>
            </a:r>
          </a:p>
        </p:txBody>
      </p:sp>
      <p:sp>
        <p:nvSpPr>
          <p:cNvPr id="37891" name="Content Placeholder 2">
            <a:extLst>
              <a:ext uri="{FF2B5EF4-FFF2-40B4-BE49-F238E27FC236}">
                <a16:creationId xmlns:a16="http://schemas.microsoft.com/office/drawing/2014/main" id="{C4C48629-1383-31A4-B4D9-988A9A75C792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Acute Injury Care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>
            <a:extLst>
              <a:ext uri="{FF2B5EF4-FFF2-40B4-BE49-F238E27FC236}">
                <a16:creationId xmlns:a16="http://schemas.microsoft.com/office/drawing/2014/main" id="{548C04AC-054E-BA35-5B56-FF6522443E0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INJURY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BFB67-E15C-5ADC-7205-8BE144BFE9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8305800" cy="47545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Acute Injury Care (initial care)</a:t>
            </a:r>
          </a:p>
          <a:p>
            <a:pPr>
              <a:defRPr/>
            </a:pPr>
            <a:r>
              <a:rPr lang="en-US" dirty="0"/>
              <a:t>Decrease pain</a:t>
            </a:r>
          </a:p>
          <a:p>
            <a:pPr>
              <a:defRPr/>
            </a:pPr>
            <a:r>
              <a:rPr lang="en-US" dirty="0"/>
              <a:t>Limit swelling</a:t>
            </a:r>
          </a:p>
          <a:p>
            <a:pPr>
              <a:defRPr/>
            </a:pPr>
            <a:r>
              <a:rPr lang="en-US" dirty="0"/>
              <a:t>Prevent further injury</a:t>
            </a:r>
          </a:p>
          <a:p>
            <a:pPr>
              <a:defRPr/>
            </a:pPr>
            <a:r>
              <a:rPr lang="en-US" dirty="0"/>
              <a:t>R.I.C.E.</a:t>
            </a:r>
          </a:p>
          <a:p>
            <a:pPr lvl="1">
              <a:defRPr/>
            </a:pPr>
            <a:r>
              <a:rPr lang="en-US" dirty="0"/>
              <a:t>Rest</a:t>
            </a:r>
          </a:p>
          <a:p>
            <a:pPr lvl="1">
              <a:defRPr/>
            </a:pPr>
            <a:r>
              <a:rPr lang="en-US" dirty="0"/>
              <a:t>Ice</a:t>
            </a:r>
          </a:p>
          <a:p>
            <a:pPr lvl="1">
              <a:defRPr/>
            </a:pPr>
            <a:r>
              <a:rPr lang="en-US" dirty="0"/>
              <a:t>Compression</a:t>
            </a:r>
          </a:p>
          <a:p>
            <a:pPr lvl="1">
              <a:defRPr/>
            </a:pPr>
            <a:r>
              <a:rPr lang="en-US" dirty="0"/>
              <a:t>Elevation</a:t>
            </a:r>
          </a:p>
        </p:txBody>
      </p:sp>
      <p:sp>
        <p:nvSpPr>
          <p:cNvPr id="38916" name="Content Placeholder 3">
            <a:extLst>
              <a:ext uri="{FF2B5EF4-FFF2-40B4-BE49-F238E27FC236}">
                <a16:creationId xmlns:a16="http://schemas.microsoft.com/office/drawing/2014/main" id="{BCDC669B-2026-07C3-93CF-D792B1029884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Chronic Injury Care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id="{23D4AA35-0E8D-1E65-0C6A-EF8D5A1FEC6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INJURY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D8E80-91E7-86D6-90F8-AF6A07C15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8305800" cy="48768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Chronic Injury Care</a:t>
            </a:r>
          </a:p>
          <a:p>
            <a:pPr>
              <a:defRPr/>
            </a:pPr>
            <a:r>
              <a:rPr lang="en-US" dirty="0"/>
              <a:t>Overuse injury</a:t>
            </a:r>
          </a:p>
          <a:p>
            <a:pPr lvl="1">
              <a:defRPr/>
            </a:pPr>
            <a:r>
              <a:rPr lang="en-US" dirty="0"/>
              <a:t>Soft tissue vs. skeletal (R.I.C.E.)</a:t>
            </a:r>
          </a:p>
          <a:p>
            <a:pPr>
              <a:defRPr/>
            </a:pPr>
            <a:r>
              <a:rPr lang="en-US" dirty="0"/>
              <a:t>Muscle strain</a:t>
            </a:r>
          </a:p>
          <a:p>
            <a:pPr lvl="1">
              <a:defRPr/>
            </a:pPr>
            <a:r>
              <a:rPr lang="en-US" dirty="0"/>
              <a:t>3 weeks to 3 months</a:t>
            </a:r>
          </a:p>
          <a:p>
            <a:pPr lvl="1">
              <a:defRPr/>
            </a:pPr>
            <a:r>
              <a:rPr lang="en-US" dirty="0"/>
              <a:t>Flexibility &amp; strength</a:t>
            </a:r>
          </a:p>
          <a:p>
            <a:pPr>
              <a:defRPr/>
            </a:pPr>
            <a:r>
              <a:rPr lang="en-US" dirty="0"/>
              <a:t>Back injury</a:t>
            </a:r>
          </a:p>
          <a:p>
            <a:pPr lvl="1">
              <a:defRPr/>
            </a:pPr>
            <a:r>
              <a:rPr lang="en-US" dirty="0"/>
              <a:t>Sprains &amp; strains</a:t>
            </a:r>
          </a:p>
          <a:p>
            <a:pPr lvl="1">
              <a:defRPr/>
            </a:pPr>
            <a:r>
              <a:rPr lang="en-US" dirty="0"/>
              <a:t>Rest, ice, medication</a:t>
            </a:r>
          </a:p>
        </p:txBody>
      </p:sp>
      <p:sp>
        <p:nvSpPr>
          <p:cNvPr id="39940" name="Content Placeholder 3">
            <a:extLst>
              <a:ext uri="{FF2B5EF4-FFF2-40B4-BE49-F238E27FC236}">
                <a16:creationId xmlns:a16="http://schemas.microsoft.com/office/drawing/2014/main" id="{773B6E00-176F-EE1D-64C9-D8045879A2E0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Rehabilitation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>
            <a:extLst>
              <a:ext uri="{FF2B5EF4-FFF2-40B4-BE49-F238E27FC236}">
                <a16:creationId xmlns:a16="http://schemas.microsoft.com/office/drawing/2014/main" id="{9500D511-8400-80C9-3020-6CBF54B9E75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INJURY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1A8C2-5DB7-8AA3-CBE9-512B04468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0600"/>
            <a:ext cx="8305800" cy="49831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Rehabilitation</a:t>
            </a:r>
          </a:p>
          <a:p>
            <a:pPr>
              <a:defRPr/>
            </a:pPr>
            <a:r>
              <a:rPr lang="en-US" dirty="0"/>
              <a:t>Continual care</a:t>
            </a:r>
          </a:p>
          <a:p>
            <a:pPr lvl="1">
              <a:defRPr/>
            </a:pPr>
            <a:r>
              <a:rPr lang="en-US" dirty="0"/>
              <a:t>Heat (2-3 days later)</a:t>
            </a:r>
          </a:p>
          <a:p>
            <a:pPr lvl="1">
              <a:defRPr/>
            </a:pPr>
            <a:r>
              <a:rPr lang="en-US" dirty="0"/>
              <a:t>Anti-inflammatory medication</a:t>
            </a:r>
          </a:p>
          <a:p>
            <a:pPr>
              <a:defRPr/>
            </a:pPr>
            <a:r>
              <a:rPr lang="en-US" dirty="0"/>
              <a:t>Restore range of motion</a:t>
            </a:r>
          </a:p>
          <a:p>
            <a:pPr lvl="1">
              <a:defRPr/>
            </a:pPr>
            <a:r>
              <a:rPr lang="en-US" dirty="0"/>
              <a:t>Begin ASAP</a:t>
            </a:r>
          </a:p>
          <a:p>
            <a:pPr lvl="1">
              <a:defRPr/>
            </a:pPr>
            <a:r>
              <a:rPr lang="en-US" dirty="0"/>
              <a:t>Passive &amp; active stretching</a:t>
            </a:r>
          </a:p>
          <a:p>
            <a:pPr>
              <a:defRPr/>
            </a:pPr>
            <a:r>
              <a:rPr lang="en-US" dirty="0"/>
              <a:t>Restore strength</a:t>
            </a:r>
          </a:p>
          <a:p>
            <a:pPr lvl="1">
              <a:defRPr/>
            </a:pPr>
            <a:r>
              <a:rPr lang="en-US" dirty="0"/>
              <a:t>Injury specific isometric exercises</a:t>
            </a:r>
          </a:p>
          <a:p>
            <a:pPr>
              <a:defRPr/>
            </a:pPr>
            <a:r>
              <a:rPr lang="en-US" dirty="0"/>
              <a:t>Return to physical training</a:t>
            </a:r>
          </a:p>
        </p:txBody>
      </p:sp>
      <p:sp>
        <p:nvSpPr>
          <p:cNvPr id="40964" name="Content Placeholder 3">
            <a:extLst>
              <a:ext uri="{FF2B5EF4-FFF2-40B4-BE49-F238E27FC236}">
                <a16:creationId xmlns:a16="http://schemas.microsoft.com/office/drawing/2014/main" id="{D32B5988-D050-1C7A-466C-C09EC5E2FE16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Content Placeholder 1">
            <a:extLst>
              <a:ext uri="{FF2B5EF4-FFF2-40B4-BE49-F238E27FC236}">
                <a16:creationId xmlns:a16="http://schemas.microsoft.com/office/drawing/2014/main" id="{84BEF50D-E21B-BA5B-8DF7-B64AB087A400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  <p:sp>
        <p:nvSpPr>
          <p:cNvPr id="41987" name="Content Placeholder 2">
            <a:extLst>
              <a:ext uri="{FF2B5EF4-FFF2-40B4-BE49-F238E27FC236}">
                <a16:creationId xmlns:a16="http://schemas.microsoft.com/office/drawing/2014/main" id="{02352F84-F64E-7523-2E16-C18C7FAE64F2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Review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F4595EC-E132-4155-D6CA-EBF84199A45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2196E-A564-3A54-86DE-EFA2A8457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Basic Foods and Functions</a:t>
            </a:r>
            <a:endParaRPr lang="en-US" dirty="0"/>
          </a:p>
          <a:p>
            <a:pPr>
              <a:defRPr/>
            </a:pPr>
            <a:r>
              <a:rPr lang="en-US" dirty="0"/>
              <a:t>Carbohydrates</a:t>
            </a:r>
          </a:p>
          <a:p>
            <a:pPr>
              <a:defRPr/>
            </a:pPr>
            <a:r>
              <a:rPr lang="en-US" dirty="0"/>
              <a:t>Proteins			energy essential</a:t>
            </a:r>
          </a:p>
          <a:p>
            <a:pPr>
              <a:defRPr/>
            </a:pPr>
            <a:r>
              <a:rPr lang="en-US" dirty="0"/>
              <a:t>Fats</a:t>
            </a:r>
          </a:p>
          <a:p>
            <a:pPr>
              <a:defRPr/>
            </a:pPr>
            <a:r>
              <a:rPr lang="en-US" dirty="0"/>
              <a:t>Vitamins</a:t>
            </a:r>
          </a:p>
          <a:p>
            <a:pPr>
              <a:defRPr/>
            </a:pPr>
            <a:r>
              <a:rPr lang="en-US" dirty="0"/>
              <a:t>Minerals</a:t>
            </a:r>
          </a:p>
          <a:p>
            <a:pPr>
              <a:defRPr/>
            </a:pPr>
            <a:r>
              <a:rPr lang="en-US" dirty="0"/>
              <a:t>Fluids</a:t>
            </a:r>
          </a:p>
        </p:txBody>
      </p:sp>
      <p:sp>
        <p:nvSpPr>
          <p:cNvPr id="6148" name="Content Placeholder 3">
            <a:extLst>
              <a:ext uri="{FF2B5EF4-FFF2-40B4-BE49-F238E27FC236}">
                <a16:creationId xmlns:a16="http://schemas.microsoft.com/office/drawing/2014/main" id="{4DB56C88-17D2-4A7B-CFA3-B57E80A9B547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Carbohydrates</a:t>
            </a:r>
          </a:p>
        </p:txBody>
      </p:sp>
      <p:sp>
        <p:nvSpPr>
          <p:cNvPr id="2" name="Right Brace 1">
            <a:extLst>
              <a:ext uri="{FF2B5EF4-FFF2-40B4-BE49-F238E27FC236}">
                <a16:creationId xmlns:a16="http://schemas.microsoft.com/office/drawing/2014/main" id="{AF24445C-0556-C004-D559-F8F1603F2CB6}"/>
              </a:ext>
            </a:extLst>
          </p:cNvPr>
          <p:cNvSpPr/>
          <p:nvPr/>
        </p:nvSpPr>
        <p:spPr bwMode="auto">
          <a:xfrm>
            <a:off x="4114800" y="2133600"/>
            <a:ext cx="1295400" cy="1676400"/>
          </a:xfrm>
          <a:prstGeom prst="rightBrace">
            <a:avLst>
              <a:gd name="adj1" fmla="val 8333"/>
              <a:gd name="adj2" fmla="val 49466"/>
            </a:avLst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>
            <a:extLst>
              <a:ext uri="{FF2B5EF4-FFF2-40B4-BE49-F238E27FC236}">
                <a16:creationId xmlns:a16="http://schemas.microsoft.com/office/drawing/2014/main" id="{8BCE1831-2F2A-ABE8-A629-B07DCB78667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REVIEW</a:t>
            </a:r>
          </a:p>
        </p:txBody>
      </p:sp>
      <p:sp>
        <p:nvSpPr>
          <p:cNvPr id="43011" name="Content Placeholder 2">
            <a:extLst>
              <a:ext uri="{FF2B5EF4-FFF2-40B4-BE49-F238E27FC236}">
                <a16:creationId xmlns:a16="http://schemas.microsoft.com/office/drawing/2014/main" id="{1CE29983-DCB7-A812-5787-2E825342078A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  <a:p>
            <a:r>
              <a:rPr lang="en-US" altLang="en-US"/>
              <a:t>Healthy Weight Management</a:t>
            </a:r>
          </a:p>
          <a:p>
            <a:r>
              <a:rPr lang="en-US" altLang="en-US"/>
              <a:t>Nutrition for Performance</a:t>
            </a:r>
          </a:p>
          <a:p>
            <a:r>
              <a:rPr lang="en-US" altLang="en-US"/>
              <a:t>Musculoskeletal Injuries</a:t>
            </a:r>
          </a:p>
          <a:p>
            <a:r>
              <a:rPr lang="en-US" altLang="en-US"/>
              <a:t>Injury Prevention</a:t>
            </a:r>
          </a:p>
          <a:p>
            <a:r>
              <a:rPr lang="en-US" altLang="en-US"/>
              <a:t>Injury Care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3A3B3ED-57D6-90F9-3F1C-FAE80A218E3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37928-AB93-8E17-3DFE-403AE0A407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Carbohydrates</a:t>
            </a:r>
            <a:endParaRPr lang="en-US" dirty="0"/>
          </a:p>
          <a:p>
            <a:pPr>
              <a:defRPr/>
            </a:pPr>
            <a:r>
              <a:rPr lang="en-US" dirty="0"/>
              <a:t>Primary energy source</a:t>
            </a:r>
          </a:p>
          <a:p>
            <a:pPr>
              <a:defRPr/>
            </a:pPr>
            <a:r>
              <a:rPr lang="en-US" dirty="0"/>
              <a:t>Up to 50% of caloric intake</a:t>
            </a:r>
          </a:p>
          <a:p>
            <a:pPr>
              <a:defRPr/>
            </a:pPr>
            <a:r>
              <a:rPr lang="en-US" dirty="0"/>
              <a:t>Glucose: stored as glycogen or fat</a:t>
            </a:r>
          </a:p>
          <a:p>
            <a:pPr>
              <a:defRPr/>
            </a:pPr>
            <a:r>
              <a:rPr lang="en-US" dirty="0"/>
              <a:t>Simple: candy, soda, honey, jelly, fruits</a:t>
            </a:r>
          </a:p>
          <a:p>
            <a:pPr>
              <a:defRPr/>
            </a:pPr>
            <a:r>
              <a:rPr lang="en-US" dirty="0"/>
              <a:t>Complex: pasta, bread, rice, vegetables</a:t>
            </a:r>
          </a:p>
          <a:p>
            <a:pPr>
              <a:defRPr/>
            </a:pPr>
            <a:r>
              <a:rPr lang="en-US" dirty="0"/>
              <a:t>1 gram = 4 Cal</a:t>
            </a:r>
          </a:p>
        </p:txBody>
      </p:sp>
      <p:sp>
        <p:nvSpPr>
          <p:cNvPr id="7172" name="Content Placeholder 3">
            <a:extLst>
              <a:ext uri="{FF2B5EF4-FFF2-40B4-BE49-F238E27FC236}">
                <a16:creationId xmlns:a16="http://schemas.microsoft.com/office/drawing/2014/main" id="{ED58CE1E-9F8E-CC54-09B4-0FB44CC729E7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Protein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AE47F17-5D90-6695-39D7-F02641E04C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3DC81-057C-B921-0AC0-463E1C61EB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Proteins</a:t>
            </a:r>
            <a:endParaRPr lang="en-US" dirty="0"/>
          </a:p>
          <a:p>
            <a:pPr>
              <a:defRPr/>
            </a:pPr>
            <a:r>
              <a:rPr lang="en-US" dirty="0"/>
              <a:t>Builds and repairs muscles</a:t>
            </a:r>
          </a:p>
          <a:p>
            <a:pPr>
              <a:defRPr/>
            </a:pPr>
            <a:r>
              <a:rPr lang="en-US" dirty="0"/>
              <a:t>Plant and animal sources</a:t>
            </a:r>
          </a:p>
          <a:p>
            <a:pPr>
              <a:defRPr/>
            </a:pPr>
            <a:r>
              <a:rPr lang="en-US" dirty="0"/>
              <a:t>Beef, fish, chicken, vegetables, nuts</a:t>
            </a:r>
          </a:p>
          <a:p>
            <a:pPr>
              <a:defRPr/>
            </a:pPr>
            <a:r>
              <a:rPr lang="en-US" dirty="0"/>
              <a:t>1 gram = 4 Cal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F53130A0-9A37-91AD-E2C4-5FA02F2FF51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Fats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40C61EF3-7191-273E-8D17-F75388FB9CF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846DF2-B89E-A835-A8AF-BEC637137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0600"/>
            <a:ext cx="8305800" cy="51816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Fats</a:t>
            </a:r>
            <a:endParaRPr lang="en-US" dirty="0"/>
          </a:p>
          <a:p>
            <a:pPr>
              <a:defRPr/>
            </a:pPr>
            <a:r>
              <a:rPr lang="en-US" dirty="0"/>
              <a:t>Stored energy</a:t>
            </a:r>
          </a:p>
          <a:p>
            <a:pPr>
              <a:defRPr/>
            </a:pPr>
            <a:r>
              <a:rPr lang="en-US" dirty="0"/>
              <a:t>Dietary fats</a:t>
            </a:r>
          </a:p>
          <a:p>
            <a:pPr lvl="1">
              <a:defRPr/>
            </a:pPr>
            <a:r>
              <a:rPr lang="en-US" dirty="0"/>
              <a:t>Saturated: animal products, solid</a:t>
            </a:r>
          </a:p>
          <a:p>
            <a:pPr lvl="1">
              <a:defRPr/>
            </a:pPr>
            <a:r>
              <a:rPr lang="en-US" dirty="0"/>
              <a:t>Unsaturated: vegetable products, liquid</a:t>
            </a:r>
          </a:p>
          <a:p>
            <a:pPr>
              <a:defRPr/>
            </a:pPr>
            <a:r>
              <a:rPr lang="en-US" dirty="0"/>
              <a:t>Essential fatty acids</a:t>
            </a:r>
          </a:p>
          <a:p>
            <a:pPr>
              <a:defRPr/>
            </a:pPr>
            <a:r>
              <a:rPr lang="en-US" dirty="0"/>
              <a:t>1 gram = 9 Cal</a:t>
            </a:r>
          </a:p>
        </p:txBody>
      </p:sp>
      <p:sp>
        <p:nvSpPr>
          <p:cNvPr id="9220" name="Content Placeholder 3">
            <a:extLst>
              <a:ext uri="{FF2B5EF4-FFF2-40B4-BE49-F238E27FC236}">
                <a16:creationId xmlns:a16="http://schemas.microsoft.com/office/drawing/2014/main" id="{7FA9A615-A266-0727-B99D-9013B1A7B932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Vitamins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A35E9E74-5C68-E79B-E4B3-3D342119FF4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369FC-10EB-496C-B2B3-0B357ED13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Vitamins</a:t>
            </a:r>
            <a:endParaRPr lang="en-US" dirty="0"/>
          </a:p>
          <a:p>
            <a:pPr>
              <a:defRPr/>
            </a:pPr>
            <a:r>
              <a:rPr lang="en-US" dirty="0"/>
              <a:t>Body cannot produce vitamins</a:t>
            </a:r>
          </a:p>
          <a:p>
            <a:pPr>
              <a:defRPr/>
            </a:pPr>
            <a:r>
              <a:rPr lang="en-US" dirty="0"/>
              <a:t>Fat-soluble</a:t>
            </a:r>
          </a:p>
          <a:p>
            <a:pPr lvl="1">
              <a:defRPr/>
            </a:pPr>
            <a:r>
              <a:rPr lang="en-US" dirty="0"/>
              <a:t>A, D, E, K</a:t>
            </a:r>
          </a:p>
          <a:p>
            <a:pPr>
              <a:defRPr/>
            </a:pPr>
            <a:r>
              <a:rPr lang="en-US" dirty="0"/>
              <a:t>Water-soluble</a:t>
            </a:r>
          </a:p>
          <a:p>
            <a:pPr lvl="1">
              <a:defRPr/>
            </a:pPr>
            <a:r>
              <a:rPr lang="en-US" dirty="0"/>
              <a:t>B, C</a:t>
            </a:r>
          </a:p>
          <a:p>
            <a:pPr>
              <a:defRPr/>
            </a:pPr>
            <a:r>
              <a:rPr lang="en-US" dirty="0"/>
              <a:t>Daily multi-vitamin</a:t>
            </a:r>
          </a:p>
          <a:p>
            <a:pPr>
              <a:defRPr/>
            </a:pPr>
            <a:r>
              <a:rPr lang="en-US" dirty="0"/>
              <a:t>Over doses damage liver &amp; kidneys</a:t>
            </a:r>
          </a:p>
        </p:txBody>
      </p:sp>
      <p:sp>
        <p:nvSpPr>
          <p:cNvPr id="10244" name="Content Placeholder 3">
            <a:extLst>
              <a:ext uri="{FF2B5EF4-FFF2-40B4-BE49-F238E27FC236}">
                <a16:creationId xmlns:a16="http://schemas.microsoft.com/office/drawing/2014/main" id="{D55AB6C5-3F03-6262-51A5-AD4A46A02E2E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Minerals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62DCD264-CF67-A1C1-740B-8EAE8E27349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PROPER NUTRITION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AA1770-EC24-91AC-A6CB-0D9041EBE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Minerals</a:t>
            </a:r>
            <a:endParaRPr lang="en-US" dirty="0"/>
          </a:p>
          <a:p>
            <a:pPr>
              <a:defRPr/>
            </a:pPr>
            <a:r>
              <a:rPr lang="en-US" dirty="0"/>
              <a:t>Essential functions of the body</a:t>
            </a:r>
          </a:p>
          <a:p>
            <a:pPr>
              <a:defRPr/>
            </a:pPr>
            <a:r>
              <a:rPr lang="en-US" dirty="0"/>
              <a:t>Major (&gt;5g)</a:t>
            </a:r>
          </a:p>
          <a:p>
            <a:pPr lvl="1">
              <a:defRPr/>
            </a:pPr>
            <a:r>
              <a:rPr lang="en-US" dirty="0"/>
              <a:t>Phosphorous, calcium, potassium, magnesium, sulfur, sodium and chloride</a:t>
            </a:r>
          </a:p>
          <a:p>
            <a:pPr>
              <a:defRPr/>
            </a:pPr>
            <a:r>
              <a:rPr lang="en-US" dirty="0"/>
              <a:t>Trace (&lt;5g)</a:t>
            </a:r>
          </a:p>
          <a:p>
            <a:pPr lvl="1">
              <a:defRPr/>
            </a:pPr>
            <a:r>
              <a:rPr lang="en-US" dirty="0"/>
              <a:t>Iron, iodine, copper, zinc, fluorine, selenium, manganese, molybdenum and chromium</a:t>
            </a:r>
          </a:p>
        </p:txBody>
      </p:sp>
      <p:sp>
        <p:nvSpPr>
          <p:cNvPr id="11268" name="Content Placeholder 3">
            <a:extLst>
              <a:ext uri="{FF2B5EF4-FFF2-40B4-BE49-F238E27FC236}">
                <a16:creationId xmlns:a16="http://schemas.microsoft.com/office/drawing/2014/main" id="{9E3C290F-C9FB-E623-2DC8-9147FCC6EA7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Fluids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28866ba06c78696bb2517380d0e937e1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f90f7a3b09168658a1e729af11e4d8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LongProperties xmlns="http://schemas.microsoft.com/office/2006/metadata/longProperties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Props1.xml><?xml version="1.0" encoding="utf-8"?>
<ds:datastoreItem xmlns:ds="http://schemas.openxmlformats.org/officeDocument/2006/customXml" ds:itemID="{571E017D-0BA5-4E7F-BB7D-57648796BDA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869E15-8E7C-41E5-8787-92C1ED57FD1E}"/>
</file>

<file path=customXml/itemProps3.xml><?xml version="1.0" encoding="utf-8"?>
<ds:datastoreItem xmlns:ds="http://schemas.openxmlformats.org/officeDocument/2006/customXml" ds:itemID="{67531B5E-00F8-4B55-9735-B0B9FD664123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B4E7EECE-7BC7-4731-88ED-CD2E782F32F2}">
  <ds:schemaRefs>
    <ds:schemaRef ds:uri="http://schemas.microsoft.com/office/2006/metadata/longProperties"/>
  </ds:schemaRefs>
</ds:datastoreItem>
</file>

<file path=customXml/itemProps5.xml><?xml version="1.0" encoding="utf-8"?>
<ds:datastoreItem xmlns:ds="http://schemas.openxmlformats.org/officeDocument/2006/customXml" ds:itemID="{F1DFC4BD-0E36-4676-8FCB-648C66ED8D2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7200</TotalTime>
  <Words>771</Words>
  <Application>Microsoft Office PowerPoint</Application>
  <PresentationFormat>On-screen Show (4:3)</PresentationFormat>
  <Paragraphs>268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Default Design</vt:lpstr>
      <vt:lpstr>THE COMPONENTS OF WELLNESS</vt:lpstr>
      <vt:lpstr>OVERVIEW</vt:lpstr>
      <vt:lpstr>PowerPoint Presentation</vt:lpstr>
      <vt:lpstr>PROPER NUTRITION</vt:lpstr>
      <vt:lpstr>PROPER NUTRITION</vt:lpstr>
      <vt:lpstr>PROPER NUTRITION</vt:lpstr>
      <vt:lpstr>PROPER NUTRITION</vt:lpstr>
      <vt:lpstr>PROPER NUTRITION</vt:lpstr>
      <vt:lpstr>PROPER NUTRITION</vt:lpstr>
      <vt:lpstr>PROPER NUTRITION</vt:lpstr>
      <vt:lpstr>PROPER NUTRITION</vt:lpstr>
      <vt:lpstr>PROPER NUTRITION</vt:lpstr>
      <vt:lpstr>PowerPoint Presentation</vt:lpstr>
      <vt:lpstr>PowerPoint Presentation</vt:lpstr>
      <vt:lpstr>HEALTHY WEIGHT MANAGEMENT</vt:lpstr>
      <vt:lpstr>HEALTHY WEIGHT MANAGEMENT</vt:lpstr>
      <vt:lpstr>HEALTHY WEIGHT MANAGEMENT</vt:lpstr>
      <vt:lpstr>HEALTHY WEIGHT MANAGEMENT</vt:lpstr>
      <vt:lpstr>HEALTHY WEIGHT MANAGEMENT</vt:lpstr>
      <vt:lpstr>PowerPoint Presentation</vt:lpstr>
      <vt:lpstr>PowerPoint Presentation</vt:lpstr>
      <vt:lpstr>NUTRITION FOR PERFORMANCE </vt:lpstr>
      <vt:lpstr>NUTRITION FOR PERFORMANCE </vt:lpstr>
      <vt:lpstr>NUTRITION FOR PERFORMANCE </vt:lpstr>
      <vt:lpstr>PowerPoint Presentation</vt:lpstr>
      <vt:lpstr>PowerPoint Presentation</vt:lpstr>
      <vt:lpstr>MUSCULOSKELTAL INJURIES</vt:lpstr>
      <vt:lpstr>MUSCULOSKELTAL INJURIES</vt:lpstr>
      <vt:lpstr>MUSCULOSKELTAL INJURIES</vt:lpstr>
      <vt:lpstr>PowerPoint Presentation</vt:lpstr>
      <vt:lpstr>PowerPoint Presentation</vt:lpstr>
      <vt:lpstr>INJURY PREVENTION</vt:lpstr>
      <vt:lpstr>INJURY PREVENTION</vt:lpstr>
      <vt:lpstr>PowerPoint Presentation</vt:lpstr>
      <vt:lpstr>PowerPoint Presentation</vt:lpstr>
      <vt:lpstr>INJURY CARE</vt:lpstr>
      <vt:lpstr>INJURY CARE</vt:lpstr>
      <vt:lpstr>INJURY CARE</vt:lpstr>
      <vt:lpstr>PowerPoint Presentation</vt:lpstr>
      <vt:lpstr>REVIEW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COMPONENTS OF WELLNESS</dc:title>
  <dc:creator>PENSAK</dc:creator>
  <cp:lastModifiedBy>Hodgdon SSgt Andrew C</cp:lastModifiedBy>
  <cp:revision>126</cp:revision>
  <cp:lastPrinted>2015-05-18T19:21:57Z</cp:lastPrinted>
  <dcterms:created xsi:type="dcterms:W3CDTF">2000-10-15T12:17:48Z</dcterms:created>
  <dcterms:modified xsi:type="dcterms:W3CDTF">2023-06-21T13:08:36Z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JP3W3T2S65KT-962-138</vt:lpwstr>
  </property>
  <property fmtid="{D5CDD505-2E9C-101B-9397-08002B2CF9AE}" pid="3" name="_dlc_DocIdItemGuid">
    <vt:lpwstr>8af72001-62b4-4538-bde5-c1f24a5c503b</vt:lpwstr>
  </property>
  <property fmtid="{D5CDD505-2E9C-101B-9397-08002B2CF9AE}" pid="4" name="_dlc_DocIdUrl">
    <vt:lpwstr>https://vce.tecom.usmc.mil/sites/trngcmd/tbs/tbsmace/_layouts/DocIdRedir.aspx?ID=JP3W3T2S65KT-962-138, JP3W3T2S65KT-962-138</vt:lpwstr>
  </property>
  <property fmtid="{D5CDD505-2E9C-101B-9397-08002B2CF9AE}" pid="5" name="Order">
    <vt:lpwstr>7400.00000000000</vt:lpwstr>
  </property>
  <property fmtid="{D5CDD505-2E9C-101B-9397-08002B2CF9AE}" pid="6" name="Category">
    <vt:lpwstr>MAIT Course Media</vt:lpwstr>
  </property>
  <property fmtid="{D5CDD505-2E9C-101B-9397-08002B2CF9AE}" pid="7" name="ContentTypeId">
    <vt:lpwstr>0x01010024C984713177D64BA47D1778D0A588D7</vt:lpwstr>
  </property>
  <property fmtid="{D5CDD505-2E9C-101B-9397-08002B2CF9AE}" pid="8" name="Lesson">
    <vt:lpwstr>MAIB1030 The Components of Wellness</vt:lpwstr>
  </property>
  <property fmtid="{D5CDD505-2E9C-101B-9397-08002B2CF9AE}" pid="9" name="Public Category">
    <vt:lpwstr>MAI Course Media</vt:lpwstr>
  </property>
  <property fmtid="{D5CDD505-2E9C-101B-9397-08002B2CF9AE}" pid="10" name="display_urn:schemas-microsoft-com:office:office#Editor">
    <vt:lpwstr>Hodgdon SSgt Andrew C</vt:lpwstr>
  </property>
  <property fmtid="{D5CDD505-2E9C-101B-9397-08002B2CF9AE}" pid="11" name="xd_Signature">
    <vt:lpwstr/>
  </property>
  <property fmtid="{D5CDD505-2E9C-101B-9397-08002B2CF9AE}" pid="12" name="TemplateUrl">
    <vt:lpwstr/>
  </property>
  <property fmtid="{D5CDD505-2E9C-101B-9397-08002B2CF9AE}" pid="13" name="xd_ProgID">
    <vt:lpwstr/>
  </property>
  <property fmtid="{D5CDD505-2E9C-101B-9397-08002B2CF9AE}" pid="14" name="_dlc_DocIdPersistId">
    <vt:lpwstr/>
  </property>
  <property fmtid="{D5CDD505-2E9C-101B-9397-08002B2CF9AE}" pid="15" name="display_urn:schemas-microsoft-com:office:office#Author">
    <vt:lpwstr>Hodgdon SSgt Andrew C</vt:lpwstr>
  </property>
  <property fmtid="{D5CDD505-2E9C-101B-9397-08002B2CF9AE}" pid="16" name="_SourceUrl">
    <vt:lpwstr/>
  </property>
  <property fmtid="{D5CDD505-2E9C-101B-9397-08002B2CF9AE}" pid="17" name="_SharedFileIndex">
    <vt:lpwstr/>
  </property>
</Properties>
</file>